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5143500" cx="9144000"/>
  <p:notesSz cx="6858000" cy="9144000"/>
  <p:embeddedFontLst>
    <p:embeddedFont>
      <p:font typeface="Helvetica Neue"/>
      <p:regular r:id="rId57"/>
      <p:bold r:id="rId58"/>
      <p:italic r:id="rId59"/>
      <p:boldItalic r:id="rId60"/>
    </p:embeddedFont>
    <p:embeddedFont>
      <p:font typeface="Helvetica Neue Light"/>
      <p:regular r:id="rId61"/>
      <p:bold r:id="rId62"/>
      <p:italic r:id="rId63"/>
      <p:boldItalic r:id="rId64"/>
    </p:embeddedFont>
    <p:embeddedFont>
      <p:font typeface="DM Sans"/>
      <p:regular r:id="rId65"/>
      <p:bold r:id="rId66"/>
      <p:italic r:id="rId67"/>
      <p:boldItalic r:id="rId6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bold.fntdata"/><Relationship Id="rId61" Type="http://schemas.openxmlformats.org/officeDocument/2006/relationships/font" Target="fonts/HelveticaNeueLight-regular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boldItalic.fntdata"/><Relationship Id="rId63" Type="http://schemas.openxmlformats.org/officeDocument/2006/relationships/font" Target="fonts/HelveticaNeueLight-italic.fntdata"/><Relationship Id="rId22" Type="http://schemas.openxmlformats.org/officeDocument/2006/relationships/slide" Target="slides/slide17.xml"/><Relationship Id="rId66" Type="http://schemas.openxmlformats.org/officeDocument/2006/relationships/font" Target="fonts/DMSans-bold.fntdata"/><Relationship Id="rId21" Type="http://schemas.openxmlformats.org/officeDocument/2006/relationships/slide" Target="slides/slide16.xml"/><Relationship Id="rId65" Type="http://schemas.openxmlformats.org/officeDocument/2006/relationships/font" Target="fonts/DMSans-regular.fntdata"/><Relationship Id="rId24" Type="http://schemas.openxmlformats.org/officeDocument/2006/relationships/slide" Target="slides/slide19.xml"/><Relationship Id="rId68" Type="http://schemas.openxmlformats.org/officeDocument/2006/relationships/font" Target="fonts/DMSans-boldItalic.fntdata"/><Relationship Id="rId23" Type="http://schemas.openxmlformats.org/officeDocument/2006/relationships/slide" Target="slides/slide18.xml"/><Relationship Id="rId67" Type="http://schemas.openxmlformats.org/officeDocument/2006/relationships/font" Target="fonts/DMSans-italic.fntdata"/><Relationship Id="rId60" Type="http://schemas.openxmlformats.org/officeDocument/2006/relationships/font" Target="fonts/HelveticaNeue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HelveticaNeue-regular.fnt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italic.fntdata"/><Relationship Id="rId14" Type="http://schemas.openxmlformats.org/officeDocument/2006/relationships/slide" Target="slides/slide9.xml"/><Relationship Id="rId58" Type="http://schemas.openxmlformats.org/officeDocument/2006/relationships/font" Target="fonts/HelveticaNeue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mailto:contenidos@coderhouse.com" TargetMode="Externa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file/d/1xeJ3vjTLUjQJia1NVjWnCfNZZWcnbnS2/view?usp=sharing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1a43aa83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1a43aa83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todas las clases.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1a43aa83eb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1a43aa83eb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a43aa83e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a43aa83e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E0FF00"/>
                </a:highlight>
              </a:rPr>
              <a:t>Acá podremos ver como se instala una aplicación externa en una tv LG para hacer pruebas… </a:t>
            </a:r>
            <a:endParaRPr>
              <a:solidFill>
                <a:schemeClr val="dk1"/>
              </a:solidFill>
              <a:highlight>
                <a:srgbClr val="E0FF00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E0FF00"/>
                </a:highlight>
              </a:rPr>
              <a:t>IMPORTANTE: el video </a:t>
            </a:r>
            <a:r>
              <a:rPr lang="es">
                <a:solidFill>
                  <a:schemeClr val="dk1"/>
                </a:solidFill>
                <a:highlight>
                  <a:srgbClr val="E0FF00"/>
                </a:highlight>
              </a:rPr>
              <a:t>está</a:t>
            </a:r>
            <a:r>
              <a:rPr lang="es">
                <a:solidFill>
                  <a:schemeClr val="dk1"/>
                </a:solidFill>
                <a:highlight>
                  <a:srgbClr val="E0FF00"/>
                </a:highlight>
              </a:rPr>
              <a:t> en inglés, aconsejamos pasarlo sin el audio ya que solo hay música de fondo y el volúmen es muy alto y molesta</a:t>
            </a:r>
            <a:endParaRPr>
              <a:solidFill>
                <a:schemeClr val="dk1"/>
              </a:solidFill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1a43aa83eb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1a43aa83eb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a43aa83eb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a43aa83eb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E0FF00"/>
                </a:highlight>
              </a:rPr>
              <a:t>Vemos cómo se instala una aplicación externa en una tv Samsung para hacer pruebas</a:t>
            </a:r>
            <a:endParaRPr>
              <a:solidFill>
                <a:schemeClr val="dk1"/>
              </a:solidFill>
              <a:highlight>
                <a:srgbClr val="E0FF00"/>
              </a:highlight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1a43aa83e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1a43aa83e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1a43aa83eb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1a43aa83eb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a43aa83eb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a43aa83eb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a43aa83eb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g11a43aa83eb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a43aa83eb_3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a43aa83eb_3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1a43aa83eb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1a43aa83eb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a43aa83e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a43aa83e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1a43aa83eb_3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1a43aa83eb_3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slides de sólo texto con el contenido más importante de la clase. En una presentación de 50 slides usar máximo 5 de estas.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1a43aa83eb_3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1a43aa83eb_3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1a43aa83eb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1a43aa83eb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1a43aa83eb_3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1a43aa83eb_3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1a43aa83eb_3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1a43aa83eb_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1a43aa83eb_3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1a43aa83eb_3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1a43aa83eb_3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1a43aa83eb_3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a43aa83eb_3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1a43aa83eb_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1a43aa83eb_3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1a43aa83eb_3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a43aa83eb_3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a43aa83eb_3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 la hora del Break, entre 5 y 10 minutos. Considerar ubicar este espacio en un momento adecuado de la clase. Al volver, mostrar los resultados de la pregunta del anterior slide y generar un breve intercambio.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1a43aa83e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1a43aa83e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 Indican aquello que se pretende que el estudiante logre con la clase. Recuerda que se enuncian en principio con el verbo en infinitivo delante (por ejemplo: “Comprender…”, “Analizar…”, “conocer…”, etc). Se debe destacar en negrita el verbo.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Los objetivos deben ser concretos, medibles y coherentes con los contenidos.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1a43aa83e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1a43aa83e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a43aa83eb_3_3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a43aa83eb_3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highlight>
                  <a:srgbClr val="DEFC52"/>
                </a:highlight>
              </a:rPr>
              <a:t>Por otro lado SSTQB es la entidad pero en habla hispana de la misma información: sstqb</a:t>
            </a:r>
            <a:endParaRPr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a43aa83eb_3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a43aa83eb_3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a43aa83eb_3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a43aa83eb_3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11a43aa83eb_3_3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11a43aa83eb_3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1a43aa83eb_3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1a43aa83eb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1a43aa83eb_3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1a43aa83eb_3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1a43aa83eb_3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11a43aa83eb_3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1a43aa83eb_3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1a43aa83eb_3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1a43aa83eb_3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1a43aa83eb_3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DEFC52"/>
                </a:highlight>
              </a:rPr>
              <a:t>Importante Colocar la fecha según la comisión</a:t>
            </a:r>
            <a:endParaRPr>
              <a:highlight>
                <a:srgbClr val="DEFC52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1a43aa83e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1a43aa83e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a43aa83eb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a43aa83eb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a43aa83eb_3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a43aa83eb_3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a43aa83eb_3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a43aa83eb_3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highlight>
                  <a:srgbClr val="DEFC52"/>
                </a:highlight>
              </a:rPr>
              <a:t>IMPORTANTE: si queda tiempo de clase se pueden realizar alguna de las siguientes actividades</a:t>
            </a:r>
            <a:endParaRPr>
              <a:highlight>
                <a:srgbClr val="DEFC52"/>
              </a:highlight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1a43aa83eb_3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1a43aa83eb_3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Obligatoria. Se sugiere ubicar al finalizar la explicación de algún tema, para abrir formalmente el espacio de preguntas y ordenar la interacción.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a43aa83eb_3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a43aa83eb_3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Portada de 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1a43aa83eb_3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1a43aa83eb_3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Colocar el link de los recursos en el nombre de cada uno, así son autocontenidos y transparentes. 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que los estudiantes puedan explorar en sus casas los recursos vistos en clase: libros, artículos, herramientas, websites, videos (ajenos a Coder)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Enviar el contenido a integrar a </a:t>
            </a:r>
            <a:r>
              <a:rPr lang="es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2"/>
              </a:rPr>
              <a:t>contenidos@coderhouse.com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 podamos incluir en el Repositorio.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El material recomendado es únicamente a modo de sugerencia.</a:t>
            </a:r>
            <a:b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b="1" lang="es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Coderhouse no brinda este material por estar sujeto a derechos de autor.</a:t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1a43aa83eb_3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11a43aa83eb_3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1a43aa83eb_3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1a43aa83eb_3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a43aa83eb_3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a43aa83eb_3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Antes de empezar, toma en cuenta lo siguiente...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a43aa83eb_3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a43aa83eb_3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Obligatoria siempre.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1a43aa83e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1a43aa83e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Recurso: Temario del curso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Se muestra al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inicio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de cada clase 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Tiene un aspecto similar a un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calendario.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Resume rápidamente: título de la clase, número y contenidos que abarca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Guía rápida tanto para docentes, como para estudiantes.</a:t>
            </a:r>
            <a:b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</a:b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Para mayor ubicación en el curso, también muestra en un tamaño más pequeño lo sucedido la clase anterior y la siguiente.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</a:t>
            </a: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colocan los temas de la clase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y deben enlazarse a la diapositiva correspondiente.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1a43aa83eb_3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1a43aa83eb_3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Todas las clases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a43aa83eb_3_7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a43aa83eb_3_7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DM Sans"/>
                <a:ea typeface="DM Sans"/>
                <a:cs typeface="DM Sans"/>
                <a:sym typeface="DM Sans"/>
              </a:rPr>
              <a:t>Agregar </a:t>
            </a:r>
            <a:r>
              <a:rPr b="1" lang="es" u="sng"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al finalizar el curso.</a:t>
            </a:r>
            <a:endParaRPr b="1" u="sng"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43aa83e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a43aa83e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módulos más importantes de la clase, donde se introducen conceptos que se ven en varios slides. No hay que usarla para todos los módulos.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a43aa83eb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a43aa83eb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“Para pensar”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¿Cómo crear encuestas de zoom? Disponible en </a:t>
            </a:r>
            <a:r>
              <a:rPr lang="es" u="sng">
                <a:solidFill>
                  <a:schemeClr val="accent5"/>
                </a:solidFill>
                <a:latin typeface="DM Sans"/>
                <a:ea typeface="DM Sans"/>
                <a:cs typeface="DM Sans"/>
                <a:sym typeface="DM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este video.</a:t>
            </a:r>
            <a:endParaRPr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El docente generará </a:t>
            </a:r>
            <a:r>
              <a:rPr lang="es" u="sng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una encuesta de zoom</a:t>
            </a: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para que los estudiantes respondan. Esto es una actividad de comprobación.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Sugerimos: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Utilizarlo antes del break para que los estudiantes puedan votar en la encuesta antes de ir al mismo.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Al regresar, mostrar los resultados a los estudiantes.</a:t>
            </a:r>
            <a:endParaRPr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"/>
              <a:buChar char="-"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Si hay buena respuesta de este recurso, se recomienda utilizarlo de forma orgánica en más instancias de la clase.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a43aa83e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a43aa83e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Usar para los subtemas de un módulo.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a43aa83eb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a43aa83eb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B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74775" y="4720250"/>
            <a:ext cx="1024025" cy="21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-A">
  <p:cSld name="SECTION_HEADER_1_1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">
  <p:cSld name="SECTION_HEADER_1_1_1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1">
  <p:cSld name="SECTION_HEADER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2">
  <p:cSld name="SECTION_HEADER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átula 3">
  <p:cSld name="SECTION_HEADER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1">
  <p:cSld name="SECTION_HEADER_1_1_1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9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 imagen">
  <p:cSld name="SECTION_HEADER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0"/>
          <p:cNvSpPr/>
          <p:nvPr/>
        </p:nvSpPr>
        <p:spPr>
          <a:xfrm>
            <a:off x="6592475" y="0"/>
            <a:ext cx="25515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20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ndo blanco">
  <p:cSld name="SECTION_HEADER_1_1_1_1_1_1_1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21" title="logo coderhouse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adro 2">
  <p:cSld name="SECTION_HEADER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2">
  <p:cSld name="SECTION_HEADER_1_1_1_1_1_1_1_1_1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23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3">
  <p:cSld name="SECTION_HEADER_1_1_1_1_1_1_1_1_1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24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B 4">
  <p:cSld name="SECTION_HEADER_1_1_1_1_1_1_1_1_1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25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">
  <p:cSld name="SECTION_HEADER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6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-A 1">
  <p:cSld name="SECTION_HEADER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7" title="logo coderhous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hyperlink" Target="https://twitter.com/lg_argentina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youtube.com/watch?v=cdS_bkJ93Dk" TargetMode="External"/><Relationship Id="rId4" Type="http://schemas.openxmlformats.org/officeDocument/2006/relationships/hyperlink" Target="http://www.youtube.com/watch?v=cdS_bkJ93Dk" TargetMode="External"/><Relationship Id="rId5" Type="http://schemas.openxmlformats.org/officeDocument/2006/relationships/image" Target="../media/image2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hyperlink" Target="https://www.samsung.com/ar/about-us/brand-identity/log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q9STSHt47Ok" TargetMode="External"/><Relationship Id="rId4" Type="http://schemas.openxmlformats.org/officeDocument/2006/relationships/hyperlink" Target="http://www.youtube.com/watch?v=q9STSHt47Ok" TargetMode="External"/><Relationship Id="rId5" Type="http://schemas.openxmlformats.org/officeDocument/2006/relationships/image" Target="../media/image24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cooltesters.com/" TargetMode="External"/><Relationship Id="rId4" Type="http://schemas.openxmlformats.org/officeDocument/2006/relationships/hyperlink" Target="https://www.facebook.com/groups/ComunidadCoolTesters/" TargetMode="External"/><Relationship Id="rId5" Type="http://schemas.openxmlformats.org/officeDocument/2006/relationships/hyperlink" Target="https://www.instagram.com/cooltestersdesoftware/" TargetMode="External"/><Relationship Id="rId6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linkedin.com/company/under-test/" TargetMode="External"/><Relationship Id="rId4" Type="http://schemas.openxmlformats.org/officeDocument/2006/relationships/hyperlink" Target="https://bit.ly/under-test-slack" TargetMode="External"/><Relationship Id="rId5" Type="http://schemas.openxmlformats.org/officeDocument/2006/relationships/hyperlink" Target="https://t.me/under_test" TargetMode="External"/><Relationship Id="rId6" Type="http://schemas.openxmlformats.org/officeDocument/2006/relationships/hyperlink" Target="https://bit.ly/3dZQeuK" TargetMode="External"/><Relationship Id="rId7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rgentesting.com/" TargetMode="External"/><Relationship Id="rId4" Type="http://schemas.openxmlformats.org/officeDocument/2006/relationships/hyperlink" Target="https://www.youtube.com/c/Argentesting" TargetMode="External"/><Relationship Id="rId5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nadiacavalleri.com.ar/" TargetMode="External"/><Relationship Id="rId4" Type="http://schemas.openxmlformats.org/officeDocument/2006/relationships/hyperlink" Target="https://nerdear.la/" TargetMode="External"/><Relationship Id="rId5" Type="http://schemas.openxmlformats.org/officeDocument/2006/relationships/hyperlink" Target="https://sysarmy.com/es/" TargetMode="External"/><Relationship Id="rId6" Type="http://schemas.openxmlformats.org/officeDocument/2006/relationships/hyperlink" Target="https://www.utest.com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gif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Relationship Id="rId4" Type="http://schemas.openxmlformats.org/officeDocument/2006/relationships/hyperlink" Target="https://www.youtube.com/watch?v=1QVF04l1eCI" TargetMode="External"/><Relationship Id="rId5" Type="http://schemas.openxmlformats.org/officeDocument/2006/relationships/hyperlink" Target="https://es.sstqb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1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8"/>
          <p:cNvSpPr/>
          <p:nvPr/>
        </p:nvSpPr>
        <p:spPr>
          <a:xfrm>
            <a:off x="3080700" y="2547525"/>
            <a:ext cx="2982600" cy="793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28"/>
          <p:cNvSpPr txBox="1"/>
          <p:nvPr/>
        </p:nvSpPr>
        <p:spPr>
          <a:xfrm>
            <a:off x="1461300" y="1802163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 va a ser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" name="Google Shape;87;p28"/>
          <p:cNvSpPr txBox="1"/>
          <p:nvPr/>
        </p:nvSpPr>
        <p:spPr>
          <a:xfrm>
            <a:off x="3655975" y="2541075"/>
            <a:ext cx="2227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grabada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8" name="Google Shape;88;p28"/>
          <p:cNvSpPr/>
          <p:nvPr/>
        </p:nvSpPr>
        <p:spPr>
          <a:xfrm>
            <a:off x="3293875" y="2844525"/>
            <a:ext cx="199800" cy="199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7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7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LG TV - WEB 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75" name="Google Shape;175;p37"/>
          <p:cNvSpPr txBox="1"/>
          <p:nvPr/>
        </p:nvSpPr>
        <p:spPr>
          <a:xfrm>
            <a:off x="3649500" y="2211613"/>
            <a:ext cx="49872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LG logró armar un sistema operativo muy intuitivo que presenta superioridad - frente a otros- en muchos sentidos como ser las diversas herramientas para desarrolladores que pueden ser extraídas desde su plataforma e incluso herramientas para realizar el mismo testing de las apps.</a:t>
            </a:r>
            <a:endParaRPr sz="1350">
              <a:highlight>
                <a:srgbClr val="EA90FF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76" name="Google Shape;17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7125" y="1294250"/>
            <a:ext cx="2555000" cy="255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7"/>
          <p:cNvSpPr txBox="1"/>
          <p:nvPr/>
        </p:nvSpPr>
        <p:spPr>
          <a:xfrm>
            <a:off x="0" y="4774200"/>
            <a:ext cx="25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Referencia: </a:t>
            </a:r>
            <a:r>
              <a:rPr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LGArgentina</a:t>
            </a:r>
            <a:r>
              <a:rPr i="0" lang="es" sz="1100" u="none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i="0" sz="11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Video ejemplo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enlace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This is the Johnas Westas Tech Reviews channel.&#10;Today I will show you how you can install more unofficial apps on LG TV&#10;You can do this quickly and easily.&#10;----------&#10;Om LG TV internet browser add rootmy.tv&#10;Slide to root&#10;Go to Webosbrew app&#10;Add repository&#10;https://repo.webosapp.club&#10;System reboot&#10;&#10;#lgapps #unofficialapps #lgsmarttv" id="184" name="Google Shape;184;p38" title="How to install more unofficial apps on LG Smart T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325" y="1239400"/>
            <a:ext cx="4423300" cy="33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9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SAMSUNG TV - TIZEN OS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0" name="Google Shape;190;p39"/>
          <p:cNvSpPr txBox="1"/>
          <p:nvPr/>
        </p:nvSpPr>
        <p:spPr>
          <a:xfrm>
            <a:off x="457725" y="24463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Samsung es la segunda empresa con más ventas de Smart TV  y que más tipos de dispositivos smart tiene en el mercado. Al poseer un sistema operativo propio, al igual que LG, cuenta con mayor accesibilidad para hacer pruebas y trabajar con él.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91" name="Google Shape;19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2425" y="1694525"/>
            <a:ext cx="2105350" cy="175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9"/>
          <p:cNvSpPr txBox="1"/>
          <p:nvPr/>
        </p:nvSpPr>
        <p:spPr>
          <a:xfrm>
            <a:off x="0" y="4774200"/>
            <a:ext cx="2571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" sz="1100" u="none" cap="none" strike="noStrike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Referencia: </a:t>
            </a:r>
            <a:r>
              <a:rPr i="0" lang="es" sz="1100" u="sng" cap="none" strike="noStrike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samsung.com</a:t>
            </a:r>
            <a:endParaRPr i="0" sz="1100" u="none" cap="none" strike="noStrike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0"/>
          <p:cNvSpPr txBox="1"/>
          <p:nvPr/>
        </p:nvSpPr>
        <p:spPr>
          <a:xfrm>
            <a:off x="1461300" y="345975"/>
            <a:ext cx="6221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Video ejemplo</a:t>
            </a:r>
            <a:endParaRPr b="1" sz="35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464750" y="4637850"/>
            <a:ext cx="7056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Fuente:</a:t>
            </a:r>
            <a:r>
              <a:rPr lang="es" sz="110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enlace</a:t>
            </a:r>
            <a:endParaRPr i="1" sz="110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descr="Descargar el programa Tizen Studio:&#10;&#10;Versión 1.3: https://download.tizen.org/sdk/Installer/tizen-studio_1.3/&#10;&#10;Versión 2.4: http://download.tizen.org/sdk/Installer/tizen-sdk-2.4-rev8/&#10;&#10;Versión 3.7: https://developer.tizen.org/development/tizen-studio/download&#10;&#10;Descargar zip con varios widgets, clave para descomprimir: &#10;https://1fichier.com/?2nd9rbtwf651w2o1ao6y&#10;https://1fichier.com/?zhgnfkk0018bufra2vz0&#10;https://1fichier.com/?srsr3a53930orfm8dz5w&#10;https://1fichier.com/?cmbiw1a3t2lswnlnmfik&#10;ssiptv: http://ss-iptv.com/files/tizen.wgt&#10;&#10;Página para crear cuenta o loguearse como desarrollador:&#10;http://developer.samsung.com/home.do&#10;&#10;Guía oficial para instalar las apps:&#10;https://developer.samsung.com/tv/develop/getting-started/using-sdk/tv-device#connecting-tv-to-sdk-remote-device&#10;&#10;Obtener más widgets:&#10;https://goo.gl/RpAoNJ&#10;&#10;Menú de Servicio Samsung  Playlist: https://www.youtube.com/playlist?list=PL3kEBxFGY0l26AjjDGe0-hOc_gjxzq2jH&#10;&#10;Apoya al canal donando con Paypal: paypal.me/DiegoCobainYT&#10;&#10;Suscríbete para más contenido." id="199" name="Google Shape;199;p40" title="Instalar Apps No Oficiales Samsung smart TV Tizen Studio NU7100 MU6100 QLED Q6FN MU6300 RU7100 NU800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2850" y="1086325"/>
            <a:ext cx="4423300" cy="33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Android Tv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Android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Tv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0" name="Google Shape;210;p42"/>
          <p:cNvSpPr txBox="1"/>
          <p:nvPr/>
        </p:nvSpPr>
        <p:spPr>
          <a:xfrm>
            <a:off x="457725" y="2211625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Llegó al mercado para ofrecer a muchos fabricantes una forma sencilla de integrar hardware y software. Al igual que sucede con los celulares, las distintas empresas adaptan las versiones a sus TVs, permitiendo ahorrar en la creación de un sistema operativo íntegro y adaptado.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11" name="Google Shape;21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70075" y="1405750"/>
            <a:ext cx="3498849" cy="23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3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Chromecast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/>
        </p:nvSpPr>
        <p:spPr>
          <a:xfrm>
            <a:off x="3792250" y="1771950"/>
            <a:ext cx="4019100" cy="15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s" sz="13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DM Sans"/>
                <a:ea typeface="DM Sans"/>
                <a:cs typeface="DM Sans"/>
                <a:sym typeface="DM Sans"/>
              </a:rPr>
              <a:t>Los equipos de audio pueden llegar a ser testeados. Hoy en día, se busca saber cómo interactúa con distintos componentes (celular, consolas, pcs, etc…) para medir tiempos de conexión, sonido y funciones.</a:t>
            </a:r>
            <a:endParaRPr i="0" sz="135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2" name="Google Shape;222;p44"/>
          <p:cNvSpPr txBox="1"/>
          <p:nvPr/>
        </p:nvSpPr>
        <p:spPr>
          <a:xfrm>
            <a:off x="3230150" y="749200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600">
                <a:solidFill>
                  <a:srgbClr val="121212"/>
                </a:solidFill>
                <a:latin typeface="DM Sans"/>
                <a:ea typeface="DM Sans"/>
                <a:cs typeface="DM Sans"/>
                <a:sym typeface="DM Sans"/>
              </a:rPr>
              <a:t>Sistemas de audio</a:t>
            </a:r>
            <a:endParaRPr b="1" sz="4500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23" name="Google Shape;22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1875" y="0"/>
            <a:ext cx="342816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5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5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Consolas Gaming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1" name="Google Shape;231;p45"/>
          <p:cNvSpPr txBox="1"/>
          <p:nvPr/>
        </p:nvSpPr>
        <p:spPr>
          <a:xfrm>
            <a:off x="3649500" y="2211613"/>
            <a:ext cx="49872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nuevos equipos de gaming, ya sea consolas como las playstation o las distintas xbox, vienen con acceso no solo para videojuegos, sino para otras aplicaciones.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Sumado a esto, salen nuevos equipos de gaming o dispositivos externos que podemos llegar a tener que testear.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2" name="Google Shape;23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450" y="1578750"/>
            <a:ext cx="2844500" cy="198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Smart Watch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8" name="Google Shape;238;p46"/>
          <p:cNvSpPr txBox="1"/>
          <p:nvPr/>
        </p:nvSpPr>
        <p:spPr>
          <a:xfrm>
            <a:off x="457725" y="22116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Los Smartwatch tienen mucho camino por recorrer todavía pero hoy en día se crean aplicaciones especiales o se busca que una app funcione de forma correcta con ellos.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Aunque estamos en etapas tempranas de desarrollos, gana cada vez más lugar en el mercado.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39" name="Google Shape;23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1250" y="1484763"/>
            <a:ext cx="3348576" cy="21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/>
          <p:nvPr/>
        </p:nvSpPr>
        <p:spPr>
          <a:xfrm>
            <a:off x="1461300" y="2252975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Proyección Profesional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4" name="Google Shape;94;p29"/>
          <p:cNvSpPr txBox="1"/>
          <p:nvPr/>
        </p:nvSpPr>
        <p:spPr>
          <a:xfrm>
            <a:off x="1461300" y="1665250"/>
            <a:ext cx="622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Clase 13. </a:t>
            </a:r>
            <a:r>
              <a:rPr lang="es" sz="18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TESTING QA</a:t>
            </a:r>
            <a:endParaRPr sz="16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7"/>
          <p:cNvSpPr txBox="1"/>
          <p:nvPr/>
        </p:nvSpPr>
        <p:spPr>
          <a:xfrm>
            <a:off x="473350" y="1132650"/>
            <a:ext cx="71694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otros dispositivos o equipos que necesiten QA. Durante estas clases abarcamos todo lo relacionado a QA de software, pero esto no quiere decir que podamos obtener el puesto para algún dispositivo que no sea software o que se trate de algún objeto grande como trenes o estaciones de peaje.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" name="Google Shape;249;p48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250" name="Google Shape;250;p48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1" name="Google Shape;251;p48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2" name="Google Shape;252;p48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53" name="Google Shape;253;p48"/>
          <p:cNvSpPr txBox="1"/>
          <p:nvPr/>
        </p:nvSpPr>
        <p:spPr>
          <a:xfrm>
            <a:off x="473350" y="1626100"/>
            <a:ext cx="7169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¿Se les ocurre alguna forma particular de probar alguno de los dispositivos que vimos ahora?</a:t>
            </a:r>
            <a:r>
              <a:rPr b="1" lang="es" sz="25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4" name="Google Shape;254;p48"/>
          <p:cNvSpPr txBox="1"/>
          <p:nvPr/>
        </p:nvSpPr>
        <p:spPr>
          <a:xfrm>
            <a:off x="473350" y="32791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Comunidad 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90FF"/>
                </a:solidFill>
                <a:latin typeface="DM Sans"/>
                <a:ea typeface="DM Sans"/>
                <a:cs typeface="DM Sans"/>
                <a:sym typeface="DM Sans"/>
              </a:rPr>
              <a:t>testing en latinoamérica</a:t>
            </a:r>
            <a:endParaRPr b="1" sz="4000">
              <a:solidFill>
                <a:srgbClr val="EA90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5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Nadie llega solo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66" name="Google Shape;266;p50"/>
          <p:cNvSpPr txBox="1"/>
          <p:nvPr/>
        </p:nvSpPr>
        <p:spPr>
          <a:xfrm>
            <a:off x="3649500" y="2211613"/>
            <a:ext cx="4987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Existen múltiples comunidades de Testing QA en latinoamérica y distintos expertos en el área. Como siempre decimos, hay que seguir aprendiendo y actualizándose. Por eso compartimos a continuación algunas comunidades latinas para seguir y aprender cosas nuevas.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67" name="Google Shape;26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50" y="1669775"/>
            <a:ext cx="3415850" cy="19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1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Comunidades LATAM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73" name="Google Shape;273;p51"/>
          <p:cNvSpPr txBox="1"/>
          <p:nvPr/>
        </p:nvSpPr>
        <p:spPr>
          <a:xfrm>
            <a:off x="457725" y="23640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COOL TESTERS con sede en México, son tanto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empresa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como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comunidad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y a quienes les debemos tantos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memes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a lo largo de esta cursada.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74" name="Google Shape;274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20000" y="1855325"/>
            <a:ext cx="2786600" cy="15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52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Comunidades LATAM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1" name="Google Shape;281;p52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UNDER TEST es de origen Uruguayo,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 Undertest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crearon una gran comunidad latina con miembros en otros países del mundo. Poseen canal de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Slack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Telegram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y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Youtube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también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2" name="Google Shape;282;p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084" y="1777577"/>
            <a:ext cx="2382554" cy="158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3"/>
          <p:cNvSpPr txBox="1"/>
          <p:nvPr/>
        </p:nvSpPr>
        <p:spPr>
          <a:xfrm>
            <a:off x="457725" y="1071050"/>
            <a:ext cx="473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Comunidades LATAM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88" name="Google Shape;288;p53"/>
          <p:cNvSpPr txBox="1"/>
          <p:nvPr/>
        </p:nvSpPr>
        <p:spPr>
          <a:xfrm>
            <a:off x="457725" y="23640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ARGENTESTING es una comunidad Argentina.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Argentesting 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viene presentando conferencias anuales de testing que pueden verse en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youtube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89" name="Google Shape;289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32850" y="1794975"/>
            <a:ext cx="2481750" cy="155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4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Más referentes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5" name="Google Shape;295;p54"/>
          <p:cNvSpPr txBox="1"/>
          <p:nvPr/>
        </p:nvSpPr>
        <p:spPr>
          <a:xfrm>
            <a:off x="473350" y="1908175"/>
            <a:ext cx="3834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3"/>
              </a:rPr>
              <a:t>Nadia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una gran referente de la QA en latinoamérica y el mundo, dio muchísimas charlas y también tiene libros escritos.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4"/>
              </a:rPr>
              <a:t>Nerdearla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 es el evento anual de sistemas más grande de latinoamérica que nos ayudan a ampliar nuestros conocimientos. Es creado por </a:t>
            </a: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5"/>
              </a:rPr>
              <a:t>SysArmy</a:t>
            </a: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96" name="Google Shape;296;p54"/>
          <p:cNvSpPr txBox="1"/>
          <p:nvPr/>
        </p:nvSpPr>
        <p:spPr>
          <a:xfrm>
            <a:off x="4527575" y="1908175"/>
            <a:ext cx="38346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chemeClr val="hlink"/>
                </a:solidFill>
                <a:latin typeface="DM Sans"/>
                <a:ea typeface="DM Sans"/>
                <a:cs typeface="DM Sans"/>
                <a:sym typeface="DM Sans"/>
                <a:hlinkClick r:id="rId6"/>
              </a:rPr>
              <a:t>UTest</a:t>
            </a:r>
            <a:r>
              <a:rPr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es una plataforma de testing freelance, desde aquí podrán recibir invitaciones a distintos ciclos de testing para ganar experiencia.</a:t>
            </a:r>
            <a:endParaRPr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5"/>
          <p:cNvSpPr txBox="1"/>
          <p:nvPr/>
        </p:nvSpPr>
        <p:spPr>
          <a:xfrm>
            <a:off x="473350" y="1132650"/>
            <a:ext cx="7169400" cy="21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Existen otras comunidades distribuidas por internet y el mundo. Siempre investigar y encontrar nuevas comunidades puede ayudarnos a aprender nuevas prácticas y experiencias.</a:t>
            </a:r>
            <a:endParaRPr b="1" sz="2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6"/>
          <p:cNvSpPr txBox="1"/>
          <p:nvPr/>
        </p:nvSpPr>
        <p:spPr>
          <a:xfrm>
            <a:off x="1461300" y="1598325"/>
            <a:ext cx="62214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5000">
                <a:solidFill>
                  <a:srgbClr val="E8E7E3"/>
                </a:solidFill>
              </a:rPr>
              <a:t>☕</a:t>
            </a:r>
            <a:endParaRPr sz="5000">
              <a:solidFill>
                <a:srgbClr val="E8E7E3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Break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07" name="Google Shape;307;p56"/>
          <p:cNvSpPr txBox="1"/>
          <p:nvPr/>
        </p:nvSpPr>
        <p:spPr>
          <a:xfrm>
            <a:off x="2998200" y="2971950"/>
            <a:ext cx="3147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¡10 minutos y volvemos!</a:t>
            </a:r>
            <a:endParaRPr sz="2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0"/>
          <p:cNvSpPr txBox="1"/>
          <p:nvPr/>
        </p:nvSpPr>
        <p:spPr>
          <a:xfrm>
            <a:off x="501450" y="468275"/>
            <a:ext cx="8141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Objetivos de la clase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0" name="Google Shape;1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2138" y="2178713"/>
            <a:ext cx="196975" cy="19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0"/>
          <p:cNvSpPr txBox="1"/>
          <p:nvPr/>
        </p:nvSpPr>
        <p:spPr>
          <a:xfrm>
            <a:off x="2690561" y="2054738"/>
            <a:ext cx="42813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Adquirir conocimientos sobre la proyección profesional que puede tener un tester.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7"/>
          <p:cNvSpPr txBox="1"/>
          <p:nvPr/>
        </p:nvSpPr>
        <p:spPr>
          <a:xfrm>
            <a:off x="1404863" y="1941375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Certificaciones</a:t>
            </a: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 de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testing</a:t>
            </a:r>
            <a:endParaRPr b="1" sz="4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8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8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ISTQB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9" name="Google Shape;319;p58"/>
          <p:cNvSpPr txBox="1"/>
          <p:nvPr/>
        </p:nvSpPr>
        <p:spPr>
          <a:xfrm>
            <a:off x="3649500" y="2211613"/>
            <a:ext cx="49872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ISTQB (International Software Testing Qualifications Board) es una de las organizaciones más grandes del mundo que certifica distintas prácticas de testing ya sean funcionales, como no funcionales, de liderazgo y metodologías ágiles.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0" name="Google Shape;32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4200" y="1242200"/>
            <a:ext cx="2659100" cy="265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9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Foundation level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6" name="Google Shape;326;p59"/>
          <p:cNvSpPr txBox="1"/>
          <p:nvPr/>
        </p:nvSpPr>
        <p:spPr>
          <a:xfrm>
            <a:off x="457725" y="2364050"/>
            <a:ext cx="473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Foundation posee la base de todo el conocimiento de testing que debe existir, desde la parte teórica. Mucho del contenido de este curso se basó en su información.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27" name="Google Shape;32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3300" y="1814500"/>
            <a:ext cx="312420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60"/>
          <p:cNvSpPr txBox="1"/>
          <p:nvPr/>
        </p:nvSpPr>
        <p:spPr>
          <a:xfrm>
            <a:off x="3649500" y="1104863"/>
            <a:ext cx="4987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Agile testing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4" name="Google Shape;334;p60"/>
          <p:cNvSpPr txBox="1"/>
          <p:nvPr/>
        </p:nvSpPr>
        <p:spPr>
          <a:xfrm>
            <a:off x="3649500" y="2211613"/>
            <a:ext cx="4987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agilidad en testing es una herramienta cada vez más fundamental en los ciclos de testing.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Acá nos presentan los distintos niveles de experiencia que podemos adquirir.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35" name="Google Shape;33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700" y="777337"/>
            <a:ext cx="2254100" cy="388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1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Core testing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1" name="Google Shape;341;p61"/>
          <p:cNvSpPr txBox="1"/>
          <p:nvPr/>
        </p:nvSpPr>
        <p:spPr>
          <a:xfrm>
            <a:off x="457725" y="2364050"/>
            <a:ext cx="473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La sección Core alude a la parte organizativa de los equipos de testing, desde el punto de un técnico o analista hasta la parte de liderazgo o gerencia.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Permite un vistazo a la organización de equipos de QA.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42" name="Google Shape;34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2675" y="784563"/>
            <a:ext cx="2321400" cy="35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2"/>
          <p:cNvSpPr/>
          <p:nvPr/>
        </p:nvSpPr>
        <p:spPr>
          <a:xfrm>
            <a:off x="0" y="0"/>
            <a:ext cx="2525100" cy="51435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62"/>
          <p:cNvSpPr txBox="1"/>
          <p:nvPr/>
        </p:nvSpPr>
        <p:spPr>
          <a:xfrm>
            <a:off x="3649500" y="1104863"/>
            <a:ext cx="498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Specialist testing QA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9" name="Google Shape;349;p62"/>
          <p:cNvSpPr txBox="1"/>
          <p:nvPr/>
        </p:nvSpPr>
        <p:spPr>
          <a:xfrm>
            <a:off x="3649500" y="2211613"/>
            <a:ext cx="4987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Existen muchas especialidades de testing y ISTQB nos da la posibilidad de aprender de todos. Desde seguridad hasta la industria de las apuestas, pasando por múltiples áreas.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50" name="Google Shape;35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076" y="516274"/>
            <a:ext cx="2101400" cy="40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63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356" name="Google Shape;356;p63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57" name="Google Shape;357;p63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8" name="Google Shape;358;p63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59" name="Google Shape;359;p63"/>
          <p:cNvSpPr txBox="1"/>
          <p:nvPr/>
        </p:nvSpPr>
        <p:spPr>
          <a:xfrm>
            <a:off x="473350" y="1626100"/>
            <a:ext cx="7169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¿Cuál de las especialidades les llama más la atención? ¿Por qué?</a:t>
            </a:r>
            <a:r>
              <a:rPr b="1" lang="es" sz="2500">
                <a:solidFill>
                  <a:srgbClr val="B7B7B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0" name="Google Shape;360;p63"/>
          <p:cNvSpPr txBox="1"/>
          <p:nvPr/>
        </p:nvSpPr>
        <p:spPr>
          <a:xfrm>
            <a:off x="473350" y="32791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por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64"/>
          <p:cNvGrpSpPr/>
          <p:nvPr/>
        </p:nvGrpSpPr>
        <p:grpSpPr>
          <a:xfrm>
            <a:off x="4202551" y="905623"/>
            <a:ext cx="738900" cy="738900"/>
            <a:chOff x="7208351" y="2467173"/>
            <a:chExt cx="738900" cy="738900"/>
          </a:xfrm>
        </p:grpSpPr>
        <p:sp>
          <p:nvSpPr>
            <p:cNvPr id="366" name="Google Shape;366;p64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67" name="Google Shape;367;p64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8" name="Google Shape;368;p64"/>
          <p:cNvSpPr txBox="1"/>
          <p:nvPr/>
        </p:nvSpPr>
        <p:spPr>
          <a:xfrm>
            <a:off x="1461300" y="1836688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lang="es" sz="40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ntrega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de tu Proyecto final</a:t>
            </a:r>
            <a:endParaRPr b="1" sz="40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9" name="Google Shape;369;p64"/>
          <p:cNvSpPr txBox="1"/>
          <p:nvPr/>
        </p:nvSpPr>
        <p:spPr>
          <a:xfrm>
            <a:off x="987300" y="3129675"/>
            <a:ext cx="7169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Debes entregar </a:t>
            </a:r>
            <a:r>
              <a:rPr b="1"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Nombre de desafío, Nombre de desafío y Nombre de desafío</a:t>
            </a:r>
            <a:r>
              <a:rPr lang="es" sz="20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, correspondiente a la primera entrega de tu proyecto final.</a:t>
            </a:r>
            <a:endParaRPr sz="20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65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75" name="Google Shape;375;p65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76" name="Google Shape;376;p65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65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</a:t>
            </a: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78" name="Google Shape;378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65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65"/>
          <p:cNvSpPr txBox="1"/>
          <p:nvPr/>
        </p:nvSpPr>
        <p:spPr>
          <a:xfrm>
            <a:off x="4527575" y="1908175"/>
            <a:ext cx="38346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Objetivos específicos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1. Crear casos de prueba positivos y negativos para 3 secciones de una página web.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2. Reportar defectos, con los detalles básicos necesarios para identificarlos.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3. Reportar los resultados de los casos de pruebas ejecutados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1" name="Google Shape;381;p65"/>
          <p:cNvSpPr txBox="1"/>
          <p:nvPr/>
        </p:nvSpPr>
        <p:spPr>
          <a:xfrm>
            <a:off x="457350" y="1908175"/>
            <a:ext cx="3834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Objetivos generales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1. Generar casos de prueba completos y concretos, de acuerdo a lo visto en clase.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2. Reconocer y reportar los defectos encontrados y resultados de pruebas, con la mínima información necesaria (como lo vimos en clase)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2" name="Google Shape;382;p65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p66"/>
          <p:cNvGrpSpPr/>
          <p:nvPr/>
        </p:nvGrpSpPr>
        <p:grpSpPr>
          <a:xfrm>
            <a:off x="457356" y="468297"/>
            <a:ext cx="431074" cy="431074"/>
            <a:chOff x="7208351" y="2467173"/>
            <a:chExt cx="738900" cy="738900"/>
          </a:xfrm>
        </p:grpSpPr>
        <p:sp>
          <p:nvSpPr>
            <p:cNvPr id="388" name="Google Shape;388;p66"/>
            <p:cNvSpPr/>
            <p:nvPr/>
          </p:nvSpPr>
          <p:spPr>
            <a:xfrm>
              <a:off x="7208351" y="2467173"/>
              <a:ext cx="738900" cy="738900"/>
            </a:xfrm>
            <a:prstGeom prst="ellipse">
              <a:avLst/>
            </a:prstGeom>
            <a:solidFill>
              <a:srgbClr val="EAF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9" name="Google Shape;389;p66" title="ícono de entrega final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52500" y="2611301"/>
              <a:ext cx="450600" cy="4506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0" name="Google Shape;390;p66"/>
          <p:cNvSpPr txBox="1"/>
          <p:nvPr/>
        </p:nvSpPr>
        <p:spPr>
          <a:xfrm>
            <a:off x="501450" y="1081750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91" name="Google Shape;39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11413" y="4692275"/>
            <a:ext cx="1150750" cy="2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6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ENTREGA DEL PROYECTO FINAL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p66"/>
          <p:cNvSpPr txBox="1"/>
          <p:nvPr/>
        </p:nvSpPr>
        <p:spPr>
          <a:xfrm>
            <a:off x="4527575" y="1908175"/>
            <a:ext cx="3834600" cy="14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Sugerencias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Si se realizan requisitos extra, entregar en otro archivo.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Se debe entregar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Desde____ hasta_____</a:t>
            </a:r>
            <a:endParaRPr sz="135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4" name="Google Shape;394;p66"/>
          <p:cNvSpPr txBox="1"/>
          <p:nvPr/>
        </p:nvSpPr>
        <p:spPr>
          <a:xfrm>
            <a:off x="457350" y="1908175"/>
            <a:ext cx="3834600" cy="19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5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Formato</a:t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35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Se espera la entrega de un pdf con reportes de resultados y los defectos encontrados, y un excel con los casos de prueba. El nombre de los archivos será “ApellidoNombre+Reporte” para el pdf y “ApellidoNombre+Casos” para el excel. </a:t>
            </a:r>
            <a:endParaRPr sz="1350" u="sng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5" name="Google Shape;395;p66"/>
          <p:cNvSpPr/>
          <p:nvPr/>
        </p:nvSpPr>
        <p:spPr>
          <a:xfrm>
            <a:off x="636450" y="838675"/>
            <a:ext cx="8036700" cy="60600"/>
          </a:xfrm>
          <a:prstGeom prst="rect">
            <a:avLst/>
          </a:prstGeom>
          <a:solidFill>
            <a:srgbClr val="EAFF6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1"/>
          <p:cNvSpPr txBox="1"/>
          <p:nvPr/>
        </p:nvSpPr>
        <p:spPr>
          <a:xfrm>
            <a:off x="884625" y="468275"/>
            <a:ext cx="24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MAPA DE </a:t>
            </a: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CONCEPTOS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07" name="Google Shape;107;p31" title="ícono de mapa de contenido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75" y="533519"/>
            <a:ext cx="300599" cy="300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36988" y="4566475"/>
            <a:ext cx="1514475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/>
          <p:nvPr/>
        </p:nvSpPr>
        <p:spPr>
          <a:xfrm>
            <a:off x="542300" y="2033075"/>
            <a:ext cx="1452900" cy="6024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Comunidades de testing en Latinoamérica</a:t>
            </a:r>
            <a:endParaRPr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0" name="Google Shape;110;p31"/>
          <p:cNvSpPr/>
          <p:nvPr/>
        </p:nvSpPr>
        <p:spPr>
          <a:xfrm>
            <a:off x="542300" y="1076778"/>
            <a:ext cx="1452900" cy="6024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Dispositivos poco comunes para pruebas</a:t>
            </a:r>
            <a:endParaRPr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1" name="Google Shape;111;p31"/>
          <p:cNvSpPr/>
          <p:nvPr/>
        </p:nvSpPr>
        <p:spPr>
          <a:xfrm>
            <a:off x="542300" y="3000200"/>
            <a:ext cx="1452900" cy="6024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Certificaciones de testing</a:t>
            </a:r>
            <a:endParaRPr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2" name="Google Shape;112;p31"/>
          <p:cNvCxnSpPr>
            <a:stCxn id="109" idx="2"/>
            <a:endCxn id="111" idx="0"/>
          </p:cNvCxnSpPr>
          <p:nvPr/>
        </p:nvCxnSpPr>
        <p:spPr>
          <a:xfrm>
            <a:off x="1268750" y="2635475"/>
            <a:ext cx="0" cy="364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3" name="Google Shape;113;p31"/>
          <p:cNvCxnSpPr>
            <a:stCxn id="109" idx="0"/>
            <a:endCxn id="110" idx="2"/>
          </p:cNvCxnSpPr>
          <p:nvPr/>
        </p:nvCxnSpPr>
        <p:spPr>
          <a:xfrm rot="10800000">
            <a:off x="1268750" y="1679075"/>
            <a:ext cx="0" cy="3540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4" name="Google Shape;114;p31"/>
          <p:cNvSpPr/>
          <p:nvPr/>
        </p:nvSpPr>
        <p:spPr>
          <a:xfrm>
            <a:off x="2953525" y="2033773"/>
            <a:ext cx="1452900" cy="5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Distintas Comunidades</a:t>
            </a:r>
            <a:endParaRPr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5" name="Google Shape;115;p31"/>
          <p:cNvSpPr/>
          <p:nvPr/>
        </p:nvSpPr>
        <p:spPr>
          <a:xfrm>
            <a:off x="2953525" y="1080463"/>
            <a:ext cx="1657800" cy="57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Smart TV</a:t>
            </a:r>
            <a:endParaRPr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6" name="Google Shape;116;p31"/>
          <p:cNvCxnSpPr>
            <a:stCxn id="110" idx="3"/>
            <a:endCxn id="115" idx="1"/>
          </p:cNvCxnSpPr>
          <p:nvPr/>
        </p:nvCxnSpPr>
        <p:spPr>
          <a:xfrm flipH="1" rot="10800000">
            <a:off x="1995200" y="1369578"/>
            <a:ext cx="958200" cy="84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cxnSp>
        <p:nvCxnSpPr>
          <p:cNvPr id="117" name="Google Shape;117;p31"/>
          <p:cNvCxnSpPr/>
          <p:nvPr/>
        </p:nvCxnSpPr>
        <p:spPr>
          <a:xfrm>
            <a:off x="1995200" y="2292378"/>
            <a:ext cx="95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18" name="Google Shape;118;p31"/>
          <p:cNvSpPr/>
          <p:nvPr/>
        </p:nvSpPr>
        <p:spPr>
          <a:xfrm>
            <a:off x="542300" y="3967325"/>
            <a:ext cx="1452900" cy="602400"/>
          </a:xfrm>
          <a:prstGeom prst="rect">
            <a:avLst/>
          </a:prstGeom>
          <a:solidFill>
            <a:srgbClr val="27282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Consultas Sobre Entrega Final</a:t>
            </a:r>
            <a:endParaRPr i="0" sz="1200" u="none" cap="none" strike="noStrike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19" name="Google Shape;119;p31"/>
          <p:cNvCxnSpPr>
            <a:stCxn id="111" idx="2"/>
            <a:endCxn id="118" idx="0"/>
          </p:cNvCxnSpPr>
          <p:nvPr/>
        </p:nvCxnSpPr>
        <p:spPr>
          <a:xfrm>
            <a:off x="1268750" y="3602600"/>
            <a:ext cx="0" cy="364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0" name="Google Shape;120;p31"/>
          <p:cNvSpPr/>
          <p:nvPr/>
        </p:nvSpPr>
        <p:spPr>
          <a:xfrm>
            <a:off x="2953525" y="3042497"/>
            <a:ext cx="1452900" cy="5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Tipos de Certificaciones</a:t>
            </a:r>
            <a:endParaRPr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1" name="Google Shape;121;p31"/>
          <p:cNvCxnSpPr>
            <a:stCxn id="111" idx="3"/>
            <a:endCxn id="120" idx="1"/>
          </p:cNvCxnSpPr>
          <p:nvPr/>
        </p:nvCxnSpPr>
        <p:spPr>
          <a:xfrm>
            <a:off x="1995200" y="3301400"/>
            <a:ext cx="9582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22" name="Google Shape;122;p31"/>
          <p:cNvSpPr/>
          <p:nvPr/>
        </p:nvSpPr>
        <p:spPr>
          <a:xfrm>
            <a:off x="5569650" y="1145423"/>
            <a:ext cx="1452900" cy="51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s" sz="1200" u="none" cap="none" strike="noStrike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Otros Dispositivos</a:t>
            </a:r>
            <a:endParaRPr i="0" sz="1200" u="none" cap="none" strike="noStrike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" name="Google Shape;123;p31"/>
          <p:cNvCxnSpPr/>
          <p:nvPr/>
        </p:nvCxnSpPr>
        <p:spPr>
          <a:xfrm>
            <a:off x="4611325" y="1404028"/>
            <a:ext cx="9582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67"/>
          <p:cNvSpPr txBox="1"/>
          <p:nvPr/>
        </p:nvSpPr>
        <p:spPr>
          <a:xfrm>
            <a:off x="1461300" y="220230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Consultas sobre entrega final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/>
        </p:nvSpPr>
        <p:spPr>
          <a:xfrm>
            <a:off x="473350" y="6195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Dudas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06" name="Google Shape;4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3762" y="1215550"/>
            <a:ext cx="3480275" cy="34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9"/>
          <p:cNvSpPr txBox="1"/>
          <p:nvPr>
            <p:ph idx="1" type="body"/>
          </p:nvPr>
        </p:nvSpPr>
        <p:spPr>
          <a:xfrm>
            <a:off x="352525" y="1596750"/>
            <a:ext cx="8520600" cy="19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Char char="✓"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ostrar un perfil real de tester en la 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página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de linkedin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Mostrar ofertas laborales para testers juniors desde la página de linkedin u otras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Hacer un resumen de las herramientas o temas, cursos  para complementar la carrera de tester: 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metodologías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 ágiles, automatización de pruebas, SQL, 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inglés</a:t>
            </a: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, postman o pruebas APIs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rgbClr val="222222"/>
                </a:solidFill>
                <a:latin typeface="DM Sans"/>
                <a:ea typeface="DM Sans"/>
                <a:cs typeface="DM Sans"/>
                <a:sym typeface="DM Sans"/>
              </a:rPr>
              <a:t>Hacer un resumen de lo visto en el curso con los temas de ISTQB </a:t>
            </a:r>
            <a:endParaRPr sz="1350">
              <a:solidFill>
                <a:srgbClr val="222222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2" name="Google Shape;412;p69"/>
          <p:cNvSpPr txBox="1"/>
          <p:nvPr/>
        </p:nvSpPr>
        <p:spPr>
          <a:xfrm>
            <a:off x="501450" y="609325"/>
            <a:ext cx="814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Actividades Recomendadas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0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¿Preguntas?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71"/>
          <p:cNvSpPr txBox="1"/>
          <p:nvPr/>
        </p:nvSpPr>
        <p:spPr>
          <a:xfrm>
            <a:off x="1461300" y="2208625"/>
            <a:ext cx="62214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highlight>
                  <a:srgbClr val="EAFF6A"/>
                </a:highlight>
                <a:latin typeface="DM Sans"/>
                <a:ea typeface="DM Sans"/>
                <a:cs typeface="DM Sans"/>
                <a:sym typeface="DM Sans"/>
              </a:rPr>
              <a:t>¿Quieres saber más?</a:t>
            </a:r>
            <a:endParaRPr b="1" sz="3500">
              <a:solidFill>
                <a:schemeClr val="dk1"/>
              </a:solidFill>
              <a:highlight>
                <a:srgbClr val="EAFF6A"/>
              </a:highlight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Te dejamos material ampliado de la clase</a:t>
            </a:r>
            <a:endParaRPr b="1" sz="35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23" name="Google Shape;423;p71"/>
          <p:cNvGrpSpPr/>
          <p:nvPr/>
        </p:nvGrpSpPr>
        <p:grpSpPr>
          <a:xfrm>
            <a:off x="4202550" y="994173"/>
            <a:ext cx="738900" cy="738900"/>
            <a:chOff x="4202550" y="994173"/>
            <a:chExt cx="738900" cy="738900"/>
          </a:xfrm>
        </p:grpSpPr>
        <p:sp>
          <p:nvSpPr>
            <p:cNvPr id="424" name="Google Shape;424;p71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25" name="Google Shape;425;p71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2"/>
          <p:cNvSpPr txBox="1"/>
          <p:nvPr/>
        </p:nvSpPr>
        <p:spPr>
          <a:xfrm>
            <a:off x="501450" y="899375"/>
            <a:ext cx="731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Recursos multimedia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31" name="Google Shape;431;p72"/>
          <p:cNvGrpSpPr/>
          <p:nvPr/>
        </p:nvGrpSpPr>
        <p:grpSpPr>
          <a:xfrm>
            <a:off x="457358" y="468285"/>
            <a:ext cx="431074" cy="431074"/>
            <a:chOff x="4202550" y="994173"/>
            <a:chExt cx="738900" cy="738900"/>
          </a:xfrm>
        </p:grpSpPr>
        <p:sp>
          <p:nvSpPr>
            <p:cNvPr id="432" name="Google Shape;432;p72"/>
            <p:cNvSpPr/>
            <p:nvPr/>
          </p:nvSpPr>
          <p:spPr>
            <a:xfrm>
              <a:off x="4202550" y="994173"/>
              <a:ext cx="738900" cy="738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pic>
          <p:nvPicPr>
            <p:cNvPr id="433" name="Google Shape;433;p72" title="ícono de material ampliad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46688" y="1138325"/>
              <a:ext cx="450600" cy="450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72"/>
          <p:cNvSpPr txBox="1"/>
          <p:nvPr/>
        </p:nvSpPr>
        <p:spPr>
          <a:xfrm>
            <a:off x="930550" y="468275"/>
            <a:ext cx="319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MATERIAL AMPLIADO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5" name="Google Shape;435;p72"/>
          <p:cNvSpPr txBox="1"/>
          <p:nvPr/>
        </p:nvSpPr>
        <p:spPr>
          <a:xfrm>
            <a:off x="457350" y="1725800"/>
            <a:ext cx="3834600" cy="13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50">
                <a:latin typeface="DM Sans"/>
                <a:ea typeface="DM Sans"/>
                <a:cs typeface="DM Sans"/>
                <a:sym typeface="DM Sans"/>
              </a:rPr>
              <a:t>Título</a:t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50"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Hardware Test Engineers at Google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350"/>
              <a:buFont typeface="DM Sans"/>
              <a:buChar char="✓"/>
            </a:pPr>
            <a:r>
              <a:rPr lang="es" sz="1350" u="sng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Spanish Software Testing Qualifications Board</a:t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135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73"/>
          <p:cNvSpPr txBox="1"/>
          <p:nvPr/>
        </p:nvSpPr>
        <p:spPr>
          <a:xfrm>
            <a:off x="1339500" y="693075"/>
            <a:ext cx="6465000" cy="10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Resumen</a:t>
            </a:r>
            <a:r>
              <a:rPr b="1" lang="es" sz="4000">
                <a:solidFill>
                  <a:srgbClr val="DEFC5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DEFC5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 la clase hoy</a:t>
            </a:r>
            <a:endParaRPr sz="4000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1" name="Google Shape;441;p73"/>
          <p:cNvSpPr txBox="1"/>
          <p:nvPr/>
        </p:nvSpPr>
        <p:spPr>
          <a:xfrm>
            <a:off x="2109143" y="2502363"/>
            <a:ext cx="4925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Dispositivos poco comunes para pruebas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Comunidades de testing en Latinoamérica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Certificaciones de testing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14325" lvl="0" marL="457200" rtl="0" algn="l">
              <a:spcBef>
                <a:spcPts val="1000"/>
              </a:spcBef>
              <a:spcAft>
                <a:spcPts val="1000"/>
              </a:spcAft>
              <a:buClr>
                <a:srgbClr val="EAFF6A"/>
              </a:buClr>
              <a:buSzPts val="1350"/>
              <a:buFont typeface="DM Sans"/>
              <a:buChar char="✓"/>
            </a:pPr>
            <a:r>
              <a:rPr lang="es" sz="135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Consultas sobre entrega final</a:t>
            </a:r>
            <a:endParaRPr sz="135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4"/>
          <p:cNvSpPr txBox="1"/>
          <p:nvPr/>
        </p:nvSpPr>
        <p:spPr>
          <a:xfrm>
            <a:off x="1461300" y="2216250"/>
            <a:ext cx="62214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Y recuerden…</a:t>
            </a:r>
            <a:endParaRPr b="1" sz="3800">
              <a:solidFill>
                <a:schemeClr val="dk1"/>
              </a:solidFill>
              <a:highlight>
                <a:srgbClr val="DEFC52"/>
              </a:highlight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7375" y="528638"/>
            <a:ext cx="542925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6"/>
          <p:cNvSpPr txBox="1"/>
          <p:nvPr/>
        </p:nvSpPr>
        <p:spPr>
          <a:xfrm>
            <a:off x="1461300" y="1925250"/>
            <a:ext cx="622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Opina y valora</a:t>
            </a:r>
            <a:r>
              <a:rPr b="1" lang="es" sz="4000">
                <a:solidFill>
                  <a:srgbClr val="DEFC52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b="1" sz="4000">
              <a:solidFill>
                <a:srgbClr val="DEFC52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esta clase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2"/>
          <p:cNvSpPr txBox="1"/>
          <p:nvPr/>
        </p:nvSpPr>
        <p:spPr>
          <a:xfrm>
            <a:off x="472700" y="468275"/>
            <a:ext cx="2324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Temario</a:t>
            </a:r>
            <a:endParaRPr b="1" sz="3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29" name="Google Shape;1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0600" y="1293550"/>
            <a:ext cx="2042575" cy="333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600" y="1293550"/>
            <a:ext cx="1958700" cy="327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5475" y="1296900"/>
            <a:ext cx="1958700" cy="320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32"/>
          <p:cNvSpPr txBox="1"/>
          <p:nvPr/>
        </p:nvSpPr>
        <p:spPr>
          <a:xfrm>
            <a:off x="2613375" y="1467350"/>
            <a:ext cx="192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6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12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3" name="Google Shape;133;p32"/>
          <p:cNvCxnSpPr/>
          <p:nvPr/>
        </p:nvCxnSpPr>
        <p:spPr>
          <a:xfrm>
            <a:off x="2688100" y="2815750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32"/>
          <p:cNvSpPr txBox="1"/>
          <p:nvPr/>
        </p:nvSpPr>
        <p:spPr>
          <a:xfrm>
            <a:off x="2612925" y="1887600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999999"/>
                </a:solidFill>
                <a:latin typeface="DM Sans"/>
                <a:ea typeface="DM Sans"/>
                <a:cs typeface="DM Sans"/>
                <a:sym typeface="DM Sans"/>
              </a:rPr>
              <a:t>DB y Pruebas No funcionales</a:t>
            </a:r>
            <a:endParaRPr b="1" sz="15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5" name="Google Shape;135;p32"/>
          <p:cNvSpPr txBox="1"/>
          <p:nvPr/>
        </p:nvSpPr>
        <p:spPr>
          <a:xfrm>
            <a:off x="4885900" y="1459225"/>
            <a:ext cx="1928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13</a:t>
            </a:r>
            <a:endParaRPr b="1" sz="1600">
              <a:solidFill>
                <a:srgbClr val="999999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6" name="Google Shape;136;p32"/>
          <p:cNvCxnSpPr/>
          <p:nvPr/>
        </p:nvCxnSpPr>
        <p:spPr>
          <a:xfrm>
            <a:off x="4960625" y="2815750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" name="Google Shape;137;p32"/>
          <p:cNvSpPr txBox="1"/>
          <p:nvPr/>
        </p:nvSpPr>
        <p:spPr>
          <a:xfrm>
            <a:off x="4861525" y="1887600"/>
            <a:ext cx="1928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Proyección </a:t>
            </a:r>
            <a:r>
              <a:rPr b="1" lang="es" sz="1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Profesional</a:t>
            </a:r>
            <a:endParaRPr b="1" sz="1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38" name="Google Shape;138;p32"/>
          <p:cNvCxnSpPr/>
          <p:nvPr/>
        </p:nvCxnSpPr>
        <p:spPr>
          <a:xfrm>
            <a:off x="2703525" y="1836650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32"/>
          <p:cNvCxnSpPr/>
          <p:nvPr/>
        </p:nvCxnSpPr>
        <p:spPr>
          <a:xfrm>
            <a:off x="4976050" y="1836650"/>
            <a:ext cx="1778400" cy="0"/>
          </a:xfrm>
          <a:prstGeom prst="straightConnector1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32"/>
          <p:cNvSpPr txBox="1"/>
          <p:nvPr/>
        </p:nvSpPr>
        <p:spPr>
          <a:xfrm>
            <a:off x="4732175" y="2585050"/>
            <a:ext cx="2112000" cy="20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EFC5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Dispositivos poco comunes 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EFC5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Comunidad de testing 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DEFC5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Certificaciones  testing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DEFC52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Consultas entrega final</a:t>
            </a:r>
            <a:endParaRPr sz="12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1" name="Google Shape;141;p32"/>
          <p:cNvSpPr txBox="1"/>
          <p:nvPr/>
        </p:nvSpPr>
        <p:spPr>
          <a:xfrm>
            <a:off x="2436225" y="2752775"/>
            <a:ext cx="21780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DB &amp; verificación de resultados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Pruebas de estrés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Pruebas de seguridad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EA90FF"/>
              </a:buClr>
              <a:buSzPts val="1200"/>
              <a:buFont typeface="DM Sans"/>
              <a:buChar char="✓"/>
            </a:pPr>
            <a:r>
              <a:rPr lang="es"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Pruebas automatizadas</a:t>
            </a:r>
            <a:endParaRPr sz="12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Google Shape;461;p77" title="Hashtag &quot;democratizando la educación&quot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9675" y="2410500"/>
            <a:ext cx="5924650" cy="3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8"/>
          <p:cNvSpPr txBox="1"/>
          <p:nvPr/>
        </p:nvSpPr>
        <p:spPr>
          <a:xfrm>
            <a:off x="1461300" y="1578900"/>
            <a:ext cx="62214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🎓</a:t>
            </a:r>
            <a:endParaRPr b="1" sz="5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¡Gracias por estudiar con nosotros!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3"/>
          <p:cNvSpPr txBox="1"/>
          <p:nvPr/>
        </p:nvSpPr>
        <p:spPr>
          <a:xfrm>
            <a:off x="1374263" y="1461725"/>
            <a:ext cx="6221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rPr>
              <a:t>Dispositivos poco comunes</a:t>
            </a:r>
            <a:endParaRPr b="1" sz="4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pruebas</a:t>
            </a:r>
            <a:endParaRPr b="1" sz="40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34"/>
          <p:cNvGrpSpPr/>
          <p:nvPr/>
        </p:nvGrpSpPr>
        <p:grpSpPr>
          <a:xfrm>
            <a:off x="473370" y="619431"/>
            <a:ext cx="738905" cy="738905"/>
            <a:chOff x="575612" y="1950748"/>
            <a:chExt cx="431100" cy="431100"/>
          </a:xfrm>
        </p:grpSpPr>
        <p:sp>
          <p:nvSpPr>
            <p:cNvPr id="152" name="Google Shape;152;p34"/>
            <p:cNvSpPr/>
            <p:nvPr/>
          </p:nvSpPr>
          <p:spPr>
            <a:xfrm>
              <a:off x="575612" y="1950748"/>
              <a:ext cx="431100" cy="431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3" name="Google Shape;153;p34" title="ícono para pensar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5125" y="2030288"/>
              <a:ext cx="272000" cy="27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4" name="Google Shape;154;p34"/>
          <p:cNvSpPr txBox="1"/>
          <p:nvPr/>
        </p:nvSpPr>
        <p:spPr>
          <a:xfrm>
            <a:off x="1445150" y="688825"/>
            <a:ext cx="71694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500">
                <a:solidFill>
                  <a:srgbClr val="EAFF6A"/>
                </a:solidFill>
                <a:latin typeface="DM Sans"/>
                <a:ea typeface="DM Sans"/>
                <a:cs typeface="DM Sans"/>
                <a:sym typeface="DM Sans"/>
              </a:rPr>
              <a:t>Para pensar</a:t>
            </a:r>
            <a:endParaRPr b="1" sz="3500">
              <a:solidFill>
                <a:srgbClr val="EAFF6A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5" name="Google Shape;155;p34"/>
          <p:cNvSpPr txBox="1"/>
          <p:nvPr/>
        </p:nvSpPr>
        <p:spPr>
          <a:xfrm>
            <a:off x="473350" y="1626100"/>
            <a:ext cx="7169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Hasta aquí vimos dispositivos desde los cuale se hace testing</a:t>
            </a:r>
            <a:endParaRPr sz="2500">
              <a:solidFill>
                <a:srgbClr val="B7B7B7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>
                <a:solidFill>
                  <a:srgbClr val="B7B7B7"/>
                </a:solidFill>
                <a:latin typeface="DM Sans"/>
                <a:ea typeface="DM Sans"/>
                <a:cs typeface="DM Sans"/>
                <a:sym typeface="DM Sans"/>
              </a:rPr>
              <a:t>¿Qué otros objetos o dispositivos se les ocurre donde un QA puede trabajar?</a:t>
            </a:r>
            <a:endParaRPr b="1" sz="2500">
              <a:solidFill>
                <a:srgbClr val="B7B7B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" name="Google Shape;156;p34"/>
          <p:cNvSpPr txBox="1"/>
          <p:nvPr/>
        </p:nvSpPr>
        <p:spPr>
          <a:xfrm>
            <a:off x="473350" y="3279175"/>
            <a:ext cx="716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83AEFB"/>
                </a:solidFill>
                <a:latin typeface="DM Sans"/>
                <a:ea typeface="DM Sans"/>
                <a:cs typeface="DM Sans"/>
                <a:sym typeface="DM Sans"/>
              </a:rPr>
              <a:t>Contesta en el chat de Zoom </a:t>
            </a:r>
            <a:endParaRPr sz="2000">
              <a:solidFill>
                <a:srgbClr val="83AEFB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5"/>
          <p:cNvSpPr txBox="1"/>
          <p:nvPr/>
        </p:nvSpPr>
        <p:spPr>
          <a:xfrm>
            <a:off x="1461300" y="2202300"/>
            <a:ext cx="622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Smart TV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/>
        </p:nvSpPr>
        <p:spPr>
          <a:xfrm>
            <a:off x="457725" y="1071050"/>
            <a:ext cx="473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Smart Tv</a:t>
            </a:r>
            <a:endParaRPr b="1" sz="40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7" name="Google Shape;167;p36"/>
          <p:cNvSpPr txBox="1"/>
          <p:nvPr/>
        </p:nvSpPr>
        <p:spPr>
          <a:xfrm>
            <a:off x="457725" y="2211625"/>
            <a:ext cx="4730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Dentro del universo de los dispositivos inteligentes,en tercer lugar,  se encuentran los televisores. 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50">
                <a:latin typeface="DM Sans"/>
                <a:ea typeface="DM Sans"/>
                <a:cs typeface="DM Sans"/>
                <a:sym typeface="DM Sans"/>
              </a:rPr>
              <a:t>Hace unos años, varias marcas lograron implementar sistemas operativos nativos o adaptación de terceros, tales como: LG con WebOS, Samsung con TizenOS, Apple con tvOS y otras empresas usando Android TV.</a:t>
            </a:r>
            <a:endParaRPr sz="135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68" name="Google Shape;16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1975" y="1615047"/>
            <a:ext cx="2776800" cy="19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